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696" r:id="rId2"/>
  </p:sldMasterIdLst>
  <p:notesMasterIdLst>
    <p:notesMasterId r:id="rId16"/>
  </p:notesMasterIdLst>
  <p:sldIdLst>
    <p:sldId id="256" r:id="rId3"/>
    <p:sldId id="278" r:id="rId4"/>
    <p:sldId id="281" r:id="rId5"/>
    <p:sldId id="282" r:id="rId6"/>
    <p:sldId id="291" r:id="rId7"/>
    <p:sldId id="283" r:id="rId8"/>
    <p:sldId id="284" r:id="rId9"/>
    <p:sldId id="285" r:id="rId10"/>
    <p:sldId id="287" r:id="rId11"/>
    <p:sldId id="288" r:id="rId12"/>
    <p:sldId id="289" r:id="rId13"/>
    <p:sldId id="292" r:id="rId14"/>
    <p:sldId id="29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98" userDrawn="1">
          <p15:clr>
            <a:srgbClr val="A4A3A4"/>
          </p15:clr>
        </p15:guide>
        <p15:guide id="3" pos="5634" userDrawn="1">
          <p15:clr>
            <a:srgbClr val="A4A3A4"/>
          </p15:clr>
        </p15:guide>
        <p15:guide id="4" pos="108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295"/>
    <a:srgbClr val="727272"/>
    <a:srgbClr val="C7C7C7"/>
    <a:srgbClr val="D58009"/>
    <a:srgbClr val="F1900C"/>
    <a:srgbClr val="CB7908"/>
    <a:srgbClr val="0D8295"/>
    <a:srgbClr val="B6D9DF"/>
    <a:srgbClr val="C2E6EF"/>
    <a:srgbClr val="CF3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5" autoAdjust="0"/>
    <p:restoredTop sz="94652" autoAdjust="0"/>
  </p:normalViewPr>
  <p:slideViewPr>
    <p:cSldViewPr snapToGrid="0" showGuides="1">
      <p:cViewPr varScale="1">
        <p:scale>
          <a:sx n="115" d="100"/>
          <a:sy n="115" d="100"/>
        </p:scale>
        <p:origin x="1560" y="200"/>
      </p:cViewPr>
      <p:guideLst>
        <p:guide orient="horz" pos="2328"/>
        <p:guide pos="2898"/>
        <p:guide pos="5634"/>
        <p:guide pos="108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4C54A52F-0ACD-4848-8ABB-A5F491289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7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6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A6FE3-58E6-C441-BDC7-038B9B1FF8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4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DDDAD-0D6C-A144-B2D1-EBA52D685C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3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22EB5-E526-344A-B154-09C54450D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2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C028DF-9C02-B84A-9D27-DCC14794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B1BED-20DD-C343-A349-6BE4E8ED5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6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0C392-37C2-8E4E-9EBC-8F247301B1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8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5A0386-2860-214B-BEC0-F9AA4FADF64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6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A700D2D4-C87E-4A1D-AD3C-31745F437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50B940-CB14-5A47-95F4-67F7828383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62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E71B02-7EB4-2545-938E-6221BA036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2549" y="205440"/>
            <a:ext cx="1260857" cy="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61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3F0683-6258-B146-9B80-6D7A0301A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754F40-B277-4441-AC20-9976A3FE2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F8FC0627-57E4-D241-A563-A96F199A8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1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4BEAAEF7-E0B8-354D-81C1-A5B0989D4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3B184-66FA-BE4A-972D-B1A78A36B7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3672" y="136524"/>
            <a:ext cx="1249393" cy="3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5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A12023D1-5ED6-F748-A29A-A2D55732E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3B251646-DD4F-FC43-AE83-1B5BDC49E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9" y="178933"/>
            <a:ext cx="81055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9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1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microsoft.com/office/2007/relationships/hdphoto" Target="../media/hdphoto7.wdp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0p/pfbgdxn17b32n3snslk2z4940000gn/T/com.microsoft.Word/WebArchiveCopyPasteTempFiles/00000d.png" TargetMode="Externa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file:////var/folders/0p/pfbgdxn17b32n3snslk2z4940000gn/T/com.microsoft.Word/WebArchiveCopyPasteTempFiles/000021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file:////var/folders/0p/pfbgdxn17b32n3snslk2z4940000gn/T/com.microsoft.Word/WebArchiveCopyPasteTempFiles/000041.png" TargetMode="Externa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9.svg"/><Relationship Id="rId7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clothing, baseball, uniform&#10;&#10;Description automatically generated">
            <a:extLst>
              <a:ext uri="{FF2B5EF4-FFF2-40B4-BE49-F238E27FC236}">
                <a16:creationId xmlns:a16="http://schemas.microsoft.com/office/drawing/2014/main" id="{2C52E91B-174A-214B-9593-607D0F81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" y="858003"/>
            <a:ext cx="3335721" cy="417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D8F32-1D3B-AD4E-BC1A-7AAD0EB1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55" y="2081098"/>
            <a:ext cx="3901280" cy="1219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614C50-418D-EE42-B4B9-FA1749937008}"/>
              </a:ext>
            </a:extLst>
          </p:cNvPr>
          <p:cNvSpPr txBox="1"/>
          <p:nvPr/>
        </p:nvSpPr>
        <p:spPr>
          <a:xfrm>
            <a:off x="3579542" y="3687008"/>
            <a:ext cx="504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Cambria" panose="02040503050406030204" pitchFamily="18" charset="0"/>
              </a:rPr>
              <a:t>Chrislin</a:t>
            </a:r>
            <a:r>
              <a:rPr lang="en-US" sz="2000" b="1" dirty="0">
                <a:latin typeface="Cambria" panose="02040503050406030204" pitchFamily="18" charset="0"/>
              </a:rPr>
              <a:t>, </a:t>
            </a:r>
            <a:r>
              <a:rPr lang="en-US" sz="2000" b="1" dirty="0" err="1">
                <a:latin typeface="Cambria" panose="02040503050406030204" pitchFamily="18" charset="0"/>
              </a:rPr>
              <a:t>Dhivya</a:t>
            </a:r>
            <a:r>
              <a:rPr lang="en-US" sz="2000" b="1" dirty="0">
                <a:latin typeface="Cambria" panose="02040503050406030204" pitchFamily="18" charset="0"/>
              </a:rPr>
              <a:t>, Rajeshwari, &amp; Varun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WINNERS CLUB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53FCB7-3815-7C43-8552-713FFEB9B700}"/>
              </a:ext>
            </a:extLst>
          </p:cNvPr>
          <p:cNvGrpSpPr/>
          <p:nvPr/>
        </p:nvGrpSpPr>
        <p:grpSpPr>
          <a:xfrm>
            <a:off x="3536645" y="6031902"/>
            <a:ext cx="2935820" cy="282020"/>
            <a:chOff x="3234273" y="6265033"/>
            <a:chExt cx="2935820" cy="2820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2D5F1D-65B6-6544-874A-6FD6CEA0D393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B00D28-1589-D943-9AA8-379CE2987059}"/>
                </a:ext>
              </a:extLst>
            </p:cNvPr>
            <p:cNvSpPr/>
            <p:nvPr/>
          </p:nvSpPr>
          <p:spPr>
            <a:xfrm>
              <a:off x="3234273" y="629977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Killer Score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Killer Names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980FC-F31A-6047-91CA-64D6311D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65">
            <a:off x="2944739" y="1411676"/>
            <a:ext cx="524765" cy="5006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E1EAD3-9D20-3C4D-BB40-0B9B28B3E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48972">
            <a:off x="5644052" y="1374161"/>
            <a:ext cx="524765" cy="500665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192D18E-26AF-D14F-B2FB-0CC0512CEE9A}"/>
              </a:ext>
            </a:extLst>
          </p:cNvPr>
          <p:cNvSpPr/>
          <p:nvPr/>
        </p:nvSpPr>
        <p:spPr>
          <a:xfrm>
            <a:off x="-16727" y="6380684"/>
            <a:ext cx="9177454" cy="3444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u="sng" dirty="0">
                <a:solidFill>
                  <a:schemeClr val="tx1"/>
                </a:solidFill>
                <a:latin typeface="Cambria" panose="02040503050406030204" pitchFamily="18" charset="0"/>
              </a:rPr>
              <a:t>Note:</a:t>
            </a:r>
            <a:r>
              <a:rPr lang="en-US" sz="1200" i="1" dirty="0">
                <a:solidFill>
                  <a:schemeClr val="tx1"/>
                </a:solidFill>
                <a:latin typeface="Cambria" panose="02040503050406030204" pitchFamily="18" charset="0"/>
              </a:rPr>
              <a:t>  Killer Score is based on Average # of kills per, Average Damage, Average Assists, Average Time, Average Distance, Weapon Score per match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70E1FD-3A5B-3A40-9FAF-760C4A5EEE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160"/>
          <a:stretch/>
        </p:blipFill>
        <p:spPr>
          <a:xfrm>
            <a:off x="1223966" y="1964616"/>
            <a:ext cx="6636696" cy="39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MIRAMAR MAP: DEATH HOT SPOTS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DF581-E705-164A-AD3C-2259B397A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43" y="2042096"/>
            <a:ext cx="130855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A2093F-A7BD-1F43-9F40-CED8D0CF4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03" y="2131146"/>
            <a:ext cx="134990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/var/folders/0p/pfbgdxn17b32n3snslk2z4940000gn/T/com.microsoft.Word/WebArchiveCopyPasteTempFiles/00000d.png">
            <a:extLst>
              <a:ext uri="{FF2B5EF4-FFF2-40B4-BE49-F238E27FC236}">
                <a16:creationId xmlns:a16="http://schemas.microsoft.com/office/drawing/2014/main" id="{0118A3B6-AB5E-3F4E-83CC-59F753A0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813" r="1392" b="10262"/>
          <a:stretch>
            <a:fillRect/>
          </a:stretch>
        </p:blipFill>
        <p:spPr bwMode="auto">
          <a:xfrm>
            <a:off x="688703" y="2131145"/>
            <a:ext cx="7649464" cy="405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7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69525" y="3254586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171450" y="1434905"/>
            <a:ext cx="4286450" cy="38915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KILLS FROM M416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DF581-E705-164A-AD3C-2259B397A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43" y="2042096"/>
            <a:ext cx="1308551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A2093F-A7BD-1F43-9F40-CED8D0CF4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03" y="2131146"/>
            <a:ext cx="134990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E83A5D-A3D6-E442-BE2E-F2CEC4DFA02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4279" y="2349178"/>
            <a:ext cx="3844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3" descr="/var/folders/0p/pfbgdxn17b32n3snslk2z4940000gn/T/com.microsoft.Word/WebArchiveCopyPasteTempFiles/000041.png">
            <a:extLst>
              <a:ext uri="{FF2B5EF4-FFF2-40B4-BE49-F238E27FC236}">
                <a16:creationId xmlns:a16="http://schemas.microsoft.com/office/drawing/2014/main" id="{66B4DBD2-FFEE-8B47-A19D-1413C3A4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1587" r="1132" b="10025"/>
          <a:stretch>
            <a:fillRect/>
          </a:stretch>
        </p:blipFill>
        <p:spPr bwMode="auto">
          <a:xfrm>
            <a:off x="224280" y="2438231"/>
            <a:ext cx="4215448" cy="35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4AC3E0-C933-F64F-A52B-9270F6925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4" descr="/var/folders/0p/pfbgdxn17b32n3snslk2z4940000gn/T/com.microsoft.Word/WebArchiveCopyPasteTempFiles/000021.png">
            <a:extLst>
              <a:ext uri="{FF2B5EF4-FFF2-40B4-BE49-F238E27FC236}">
                <a16:creationId xmlns:a16="http://schemas.microsoft.com/office/drawing/2014/main" id="{B0634DB4-F0A5-AB40-A007-F20CC716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587" r="1273" b="10243"/>
          <a:stretch>
            <a:fillRect/>
          </a:stretch>
        </p:blipFill>
        <p:spPr bwMode="auto">
          <a:xfrm>
            <a:off x="4707963" y="2438229"/>
            <a:ext cx="4211757" cy="352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7E48E0F9-8AF2-FF44-8FF9-CAFED2176436}"/>
              </a:ext>
            </a:extLst>
          </p:cNvPr>
          <p:cNvSpPr/>
          <p:nvPr/>
        </p:nvSpPr>
        <p:spPr>
          <a:xfrm>
            <a:off x="4707963" y="1430854"/>
            <a:ext cx="4286450" cy="38915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SELF KILLS BY CAR</a:t>
            </a:r>
          </a:p>
        </p:txBody>
      </p:sp>
    </p:spTree>
    <p:extLst>
      <p:ext uri="{BB962C8B-B14F-4D97-AF65-F5344CB8AC3E}">
        <p14:creationId xmlns:p14="http://schemas.microsoft.com/office/powerpoint/2010/main" val="213609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Model Building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6E8AFEAF-589A-C24E-8F2E-3C32B3BF3855}"/>
              </a:ext>
            </a:extLst>
          </p:cNvPr>
          <p:cNvSpPr/>
          <p:nvPr/>
        </p:nvSpPr>
        <p:spPr>
          <a:xfrm>
            <a:off x="0" y="1497828"/>
            <a:ext cx="9144000" cy="508503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                 </a:t>
            </a:r>
          </a:p>
        </p:txBody>
      </p:sp>
      <p:sp>
        <p:nvSpPr>
          <p:cNvPr id="37" name="Rectangle: Rounded Corners 1">
            <a:extLst>
              <a:ext uri="{FF2B5EF4-FFF2-40B4-BE49-F238E27FC236}">
                <a16:creationId xmlns:a16="http://schemas.microsoft.com/office/drawing/2014/main" id="{0DFAA14C-C539-3246-A1A5-BBEBE836825B}"/>
              </a:ext>
            </a:extLst>
          </p:cNvPr>
          <p:cNvSpPr/>
          <p:nvPr/>
        </p:nvSpPr>
        <p:spPr>
          <a:xfrm>
            <a:off x="171312" y="2215941"/>
            <a:ext cx="8681286" cy="4325536"/>
          </a:xfrm>
          <a:prstGeom prst="roundRect">
            <a:avLst>
              <a:gd name="adj" fmla="val 23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0AB434-D5B1-F348-BA4D-10ABEF9C2222}"/>
              </a:ext>
            </a:extLst>
          </p:cNvPr>
          <p:cNvGrpSpPr/>
          <p:nvPr/>
        </p:nvGrpSpPr>
        <p:grpSpPr>
          <a:xfrm>
            <a:off x="650811" y="1626548"/>
            <a:ext cx="7656843" cy="258146"/>
            <a:chOff x="488548" y="1592974"/>
            <a:chExt cx="7656843" cy="258146"/>
          </a:xfrm>
        </p:grpSpPr>
        <p:grpSp>
          <p:nvGrpSpPr>
            <p:cNvPr id="46" name="Group 45" descr="Icon of gears. ">
              <a:extLst>
                <a:ext uri="{FF2B5EF4-FFF2-40B4-BE49-F238E27FC236}">
                  <a16:creationId xmlns:a16="http://schemas.microsoft.com/office/drawing/2014/main" id="{BB6F3428-70CC-544D-8441-E9AC5ECD01CE}"/>
                </a:ext>
              </a:extLst>
            </p:cNvPr>
            <p:cNvGrpSpPr/>
            <p:nvPr/>
          </p:nvGrpSpPr>
          <p:grpSpPr>
            <a:xfrm>
              <a:off x="488548" y="1593240"/>
              <a:ext cx="257862" cy="257880"/>
              <a:chOff x="7810275" y="1362899"/>
              <a:chExt cx="284146" cy="284166"/>
            </a:xfrm>
            <a:solidFill>
              <a:schemeClr val="bg1"/>
            </a:solidFill>
          </p:grpSpPr>
          <p:sp>
            <p:nvSpPr>
              <p:cNvPr id="48" name="Freeform 4359">
                <a:extLst>
                  <a:ext uri="{FF2B5EF4-FFF2-40B4-BE49-F238E27FC236}">
                    <a16:creationId xmlns:a16="http://schemas.microsoft.com/office/drawing/2014/main" id="{9B1EFD77-E86D-B041-A574-95EC78264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0275" y="1447041"/>
                <a:ext cx="200025" cy="200024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Freeform 4360">
                <a:extLst>
                  <a:ext uri="{FF2B5EF4-FFF2-40B4-BE49-F238E27FC236}">
                    <a16:creationId xmlns:a16="http://schemas.microsoft.com/office/drawing/2014/main" id="{4033C0B3-C377-BD45-B6F5-6D5CF75F51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8533" y="1362899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B7928CA-D499-ED48-9EC8-AB85DA1BBD63}"/>
                </a:ext>
              </a:extLst>
            </p:cNvPr>
            <p:cNvSpPr/>
            <p:nvPr/>
          </p:nvSpPr>
          <p:spPr>
            <a:xfrm>
              <a:off x="747914" y="1592974"/>
              <a:ext cx="7397477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RANDOM FOREST </a:t>
              </a:r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FOR PREDICTING IF A PLAYER WILL BE IN </a:t>
              </a:r>
              <a:r>
                <a:rPr lang="en-US" sz="16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TOP 10 OR NOT  </a:t>
              </a:r>
              <a:endParaRPr lang="en-US" sz="1400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2DE19B-8AB3-6242-8A5E-20983B150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" y="2653989"/>
            <a:ext cx="4343868" cy="36359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0A4A25-40F7-934F-B8F2-A3B3A7097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81399"/>
              </p:ext>
            </p:extLst>
          </p:nvPr>
        </p:nvGraphicFramePr>
        <p:xfrm>
          <a:off x="5307980" y="2653990"/>
          <a:ext cx="3167912" cy="178977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8233">
                  <a:extLst>
                    <a:ext uri="{9D8B030D-6E8A-4147-A177-3AD203B41FA5}">
                      <a16:colId xmlns:a16="http://schemas.microsoft.com/office/drawing/2014/main" val="2372490703"/>
                    </a:ext>
                  </a:extLst>
                </a:gridCol>
                <a:gridCol w="698233">
                  <a:extLst>
                    <a:ext uri="{9D8B030D-6E8A-4147-A177-3AD203B41FA5}">
                      <a16:colId xmlns:a16="http://schemas.microsoft.com/office/drawing/2014/main" val="3991637417"/>
                    </a:ext>
                  </a:extLst>
                </a:gridCol>
                <a:gridCol w="885723">
                  <a:extLst>
                    <a:ext uri="{9D8B030D-6E8A-4147-A177-3AD203B41FA5}">
                      <a16:colId xmlns:a16="http://schemas.microsoft.com/office/drawing/2014/main" val="1177546123"/>
                    </a:ext>
                  </a:extLst>
                </a:gridCol>
                <a:gridCol w="885723">
                  <a:extLst>
                    <a:ext uri="{9D8B030D-6E8A-4147-A177-3AD203B41FA5}">
                      <a16:colId xmlns:a16="http://schemas.microsoft.com/office/drawing/2014/main" val="1869268686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42789"/>
                  </a:ext>
                </a:extLst>
              </a:tr>
              <a:tr h="396394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05915"/>
                  </a:ext>
                </a:extLst>
              </a:tr>
              <a:tr h="504499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31237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71914"/>
                  </a:ext>
                </a:extLst>
              </a:tr>
              <a:tr h="492487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3709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35832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48624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0DC04E2-056D-7F46-AEB8-97D0FF8C054D}"/>
              </a:ext>
            </a:extLst>
          </p:cNvPr>
          <p:cNvSpPr/>
          <p:nvPr/>
        </p:nvSpPr>
        <p:spPr>
          <a:xfrm>
            <a:off x="329721" y="2148327"/>
            <a:ext cx="4343868" cy="315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FEATURE IMPORTANCE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9FAF2B-39F8-6E49-8EFE-7A76E4135911}"/>
              </a:ext>
            </a:extLst>
          </p:cNvPr>
          <p:cNvSpPr/>
          <p:nvPr/>
        </p:nvSpPr>
        <p:spPr>
          <a:xfrm>
            <a:off x="5307980" y="2157600"/>
            <a:ext cx="3167912" cy="315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CONFUSION MATRIX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E96872-2224-9E48-A558-8B3E609C8C9D}"/>
              </a:ext>
            </a:extLst>
          </p:cNvPr>
          <p:cNvSpPr/>
          <p:nvPr/>
        </p:nvSpPr>
        <p:spPr>
          <a:xfrm>
            <a:off x="5315416" y="4707509"/>
            <a:ext cx="3167912" cy="315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EVALUATION</a:t>
            </a:r>
          </a:p>
        </p:txBody>
      </p:sp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A50CE9EB-45B8-1F44-8330-E375069A1E4B}"/>
              </a:ext>
            </a:extLst>
          </p:cNvPr>
          <p:cNvSpPr/>
          <p:nvPr/>
        </p:nvSpPr>
        <p:spPr>
          <a:xfrm>
            <a:off x="5315416" y="5200341"/>
            <a:ext cx="3167912" cy="1073581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mbria" panose="02040503050406030204" pitchFamily="18" charset="0"/>
              </a:rPr>
              <a:t>ACCURACY: 84.8%</a:t>
            </a:r>
          </a:p>
          <a:p>
            <a:pPr algn="ctr"/>
            <a:endParaRPr lang="en-US" sz="14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Cambria" panose="02040503050406030204" pitchFamily="18" charset="0"/>
              </a:rPr>
              <a:t>F1 SCORE: 83.9%</a:t>
            </a:r>
          </a:p>
        </p:txBody>
      </p:sp>
    </p:spTree>
    <p:extLst>
      <p:ext uri="{BB962C8B-B14F-4D97-AF65-F5344CB8AC3E}">
        <p14:creationId xmlns:p14="http://schemas.microsoft.com/office/powerpoint/2010/main" val="215777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Intro into PUBG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807453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4057651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Exploratory Data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pic>
        <p:nvPicPr>
          <p:cNvPr id="3" name="Free Intro PUBG.mp4">
            <a:hlinkClick r:id="" action="ppaction://media"/>
            <a:extLst>
              <a:ext uri="{FF2B5EF4-FFF2-40B4-BE49-F238E27FC236}">
                <a16:creationId xmlns:a16="http://schemas.microsoft.com/office/drawing/2014/main" id="{A1F5CE73-4C19-DB4F-B91F-E62D2E8F1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909" y="1628750"/>
            <a:ext cx="7679571" cy="431975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6796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Intro into PUBG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78D367AD-B98E-F443-9491-D13112A94ACC}"/>
              </a:ext>
            </a:extLst>
          </p:cNvPr>
          <p:cNvSpPr/>
          <p:nvPr/>
        </p:nvSpPr>
        <p:spPr>
          <a:xfrm>
            <a:off x="1423715" y="3281687"/>
            <a:ext cx="6954741" cy="1031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u="sng" dirty="0">
                <a:solidFill>
                  <a:schemeClr val="tx1"/>
                </a:solidFill>
                <a:latin typeface="+mj-lt"/>
              </a:rPr>
              <a:t>KILLER</a:t>
            </a:r>
          </a:p>
          <a:p>
            <a:endParaRPr lang="en-US" sz="135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Players use different weapons to kill other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They can also assist in killing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48FF4C-8F69-5A46-82F1-58856F3779F4}"/>
              </a:ext>
            </a:extLst>
          </p:cNvPr>
          <p:cNvGrpSpPr/>
          <p:nvPr/>
        </p:nvGrpSpPr>
        <p:grpSpPr>
          <a:xfrm>
            <a:off x="268346" y="4558829"/>
            <a:ext cx="8123492" cy="1052935"/>
            <a:chOff x="323529" y="3744796"/>
            <a:chExt cx="8123492" cy="1052935"/>
          </a:xfrm>
        </p:grpSpPr>
        <p:pic>
          <p:nvPicPr>
            <p:cNvPr id="12" name="Picture 11" descr="A close up of a gun&#10;&#10;Description automatically generated">
              <a:extLst>
                <a:ext uri="{FF2B5EF4-FFF2-40B4-BE49-F238E27FC236}">
                  <a16:creationId xmlns:a16="http://schemas.microsoft.com/office/drawing/2014/main" id="{F6004D23-2C90-9241-B243-E18259A5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9" y="3744796"/>
              <a:ext cx="1071880" cy="1020741"/>
            </a:xfrm>
            <a:prstGeom prst="rect">
              <a:avLst/>
            </a:prstGeom>
          </p:spPr>
        </p:pic>
        <p:sp>
          <p:nvSpPr>
            <p:cNvPr id="43" name="Rectangle: Rounded Corners 1">
              <a:extLst>
                <a:ext uri="{FF2B5EF4-FFF2-40B4-BE49-F238E27FC236}">
                  <a16:creationId xmlns:a16="http://schemas.microsoft.com/office/drawing/2014/main" id="{062F5D5B-F3AE-ED4E-8CED-9AFFAFD4C56B}"/>
                </a:ext>
              </a:extLst>
            </p:cNvPr>
            <p:cNvSpPr/>
            <p:nvPr/>
          </p:nvSpPr>
          <p:spPr>
            <a:xfrm>
              <a:off x="1492280" y="3766284"/>
              <a:ext cx="6954741" cy="1031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 b="1" u="sng" dirty="0">
                  <a:solidFill>
                    <a:schemeClr val="tx1"/>
                  </a:solidFill>
                  <a:latin typeface="+mj-lt"/>
                </a:rPr>
                <a:t>WEAPON</a:t>
              </a:r>
            </a:p>
            <a:p>
              <a:endParaRPr lang="en-US" sz="1350" b="1" u="sng" dirty="0"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350" dirty="0">
                  <a:solidFill>
                    <a:schemeClr val="tx1"/>
                  </a:solidFill>
                  <a:latin typeface="+mj-lt"/>
                </a:rPr>
                <a:t>45 weapons in dataset. We will shortly see which ones are more lethal.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C0F59A-43E3-2E48-AFAA-786ADE11E7C9}"/>
              </a:ext>
            </a:extLst>
          </p:cNvPr>
          <p:cNvGrpSpPr/>
          <p:nvPr/>
        </p:nvGrpSpPr>
        <p:grpSpPr>
          <a:xfrm>
            <a:off x="268346" y="5667074"/>
            <a:ext cx="8201681" cy="1200117"/>
            <a:chOff x="253038" y="5221029"/>
            <a:chExt cx="8201681" cy="120011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ED4B6F-6778-D546-AB6D-5EC81077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038" y="5314673"/>
              <a:ext cx="1071880" cy="1106473"/>
            </a:xfrm>
            <a:prstGeom prst="rect">
              <a:avLst/>
            </a:prstGeom>
          </p:spPr>
        </p:pic>
        <p:sp>
          <p:nvSpPr>
            <p:cNvPr id="44" name="Rectangle: Rounded Corners 1">
              <a:extLst>
                <a:ext uri="{FF2B5EF4-FFF2-40B4-BE49-F238E27FC236}">
                  <a16:creationId xmlns:a16="http://schemas.microsoft.com/office/drawing/2014/main" id="{A378226F-45EF-C74F-824F-5450E4F6F0A5}"/>
                </a:ext>
              </a:extLst>
            </p:cNvPr>
            <p:cNvSpPr/>
            <p:nvPr/>
          </p:nvSpPr>
          <p:spPr>
            <a:xfrm>
              <a:off x="1499978" y="5221029"/>
              <a:ext cx="6954741" cy="1031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 b="1" u="sng" dirty="0">
                  <a:solidFill>
                    <a:schemeClr val="tx1"/>
                  </a:solidFill>
                  <a:latin typeface="+mj-lt"/>
                </a:rPr>
                <a:t>VICTIM</a:t>
              </a:r>
            </a:p>
            <a:p>
              <a:endParaRPr lang="en-US" sz="1350" b="1" u="sng" dirty="0"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350" dirty="0">
                  <a:solidFill>
                    <a:schemeClr val="tx1"/>
                  </a:solidFill>
                  <a:latin typeface="+mj-lt"/>
                </a:rPr>
                <a:t>A player becomes a victim once he/she is killed by a fellow victim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F268A1-3DBB-3E4A-A4FC-CE6410D2C4AE}"/>
              </a:ext>
            </a:extLst>
          </p:cNvPr>
          <p:cNvGrpSpPr/>
          <p:nvPr/>
        </p:nvGrpSpPr>
        <p:grpSpPr>
          <a:xfrm>
            <a:off x="268346" y="1915794"/>
            <a:ext cx="8110110" cy="1191741"/>
            <a:chOff x="286540" y="1413992"/>
            <a:chExt cx="8110110" cy="11917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0024734-D536-4244-9FE0-1DB21A54D576}"/>
                </a:ext>
              </a:extLst>
            </p:cNvPr>
            <p:cNvGrpSpPr/>
            <p:nvPr/>
          </p:nvGrpSpPr>
          <p:grpSpPr>
            <a:xfrm>
              <a:off x="286540" y="1413992"/>
              <a:ext cx="8110110" cy="1181259"/>
              <a:chOff x="309060" y="2321221"/>
              <a:chExt cx="8110110" cy="118125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2261F01-173F-3549-9263-BE35D55DC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060" y="2321221"/>
                <a:ext cx="1108868" cy="1071188"/>
              </a:xfrm>
              <a:prstGeom prst="rect">
                <a:avLst/>
              </a:prstGeom>
            </p:spPr>
          </p:pic>
          <p:sp>
            <p:nvSpPr>
              <p:cNvPr id="52" name="Rectangle: Rounded Corners 1">
                <a:extLst>
                  <a:ext uri="{FF2B5EF4-FFF2-40B4-BE49-F238E27FC236}">
                    <a16:creationId xmlns:a16="http://schemas.microsoft.com/office/drawing/2014/main" id="{CFE4B733-CB11-6B4C-AB2F-41E7161DD23D}"/>
                  </a:ext>
                </a:extLst>
              </p:cNvPr>
              <p:cNvSpPr/>
              <p:nvPr/>
            </p:nvSpPr>
            <p:spPr>
              <a:xfrm>
                <a:off x="1464429" y="2344992"/>
                <a:ext cx="6954741" cy="115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50" b="1" u="sng" dirty="0">
                    <a:solidFill>
                      <a:schemeClr val="tx1"/>
                    </a:solidFill>
                    <a:latin typeface="+mj-lt"/>
                  </a:rPr>
                  <a:t>MATCH</a:t>
                </a:r>
              </a:p>
              <a:p>
                <a:endParaRPr lang="en-US" sz="1350" b="1" u="sng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chemeClr val="tx1"/>
                    </a:solidFill>
                    <a:latin typeface="+mj-lt"/>
                  </a:rPr>
                  <a:t>Match can be Solo, Duo, Squad; We have used Solo matches for our analysis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chemeClr val="tx1"/>
                    </a:solidFill>
                    <a:latin typeface="+mj-lt"/>
                  </a:rPr>
                  <a:t>~5100 Solo matches are present in the dataset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BE1137C-EB05-5746-B757-0CC96B813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9" y="1413992"/>
              <a:ext cx="1071880" cy="1191741"/>
            </a:xfrm>
            <a:prstGeom prst="rect">
              <a:avLst/>
            </a:prstGeom>
          </p:spPr>
        </p:pic>
      </p:grpSp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68358"/>
            <a:ext cx="9144000" cy="38915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Elements of PUBG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4D7E1-288B-574F-BC01-49B13151C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93" y="3303309"/>
            <a:ext cx="1071880" cy="11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Intro into PUBG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78D367AD-B98E-F443-9491-D13112A94ACC}"/>
              </a:ext>
            </a:extLst>
          </p:cNvPr>
          <p:cNvSpPr/>
          <p:nvPr/>
        </p:nvSpPr>
        <p:spPr>
          <a:xfrm>
            <a:off x="1423715" y="3281687"/>
            <a:ext cx="6954741" cy="1031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u="sng" dirty="0">
                <a:solidFill>
                  <a:schemeClr val="tx1"/>
                </a:solidFill>
                <a:latin typeface="+mj-lt"/>
              </a:rPr>
              <a:t>PLACEMENT</a:t>
            </a:r>
          </a:p>
          <a:p>
            <a:endParaRPr lang="en-US" sz="135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Rank of each player in a match which is displayed after the match ends</a:t>
            </a:r>
          </a:p>
        </p:txBody>
      </p:sp>
      <p:sp>
        <p:nvSpPr>
          <p:cNvPr id="43" name="Rectangle: Rounded Corners 1">
            <a:extLst>
              <a:ext uri="{FF2B5EF4-FFF2-40B4-BE49-F238E27FC236}">
                <a16:creationId xmlns:a16="http://schemas.microsoft.com/office/drawing/2014/main" id="{062F5D5B-F3AE-ED4E-8CED-9AFFAFD4C56B}"/>
              </a:ext>
            </a:extLst>
          </p:cNvPr>
          <p:cNvSpPr/>
          <p:nvPr/>
        </p:nvSpPr>
        <p:spPr>
          <a:xfrm>
            <a:off x="1437097" y="4580317"/>
            <a:ext cx="6954741" cy="1031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u="sng" dirty="0">
                <a:solidFill>
                  <a:schemeClr val="tx1"/>
                </a:solidFill>
                <a:latin typeface="+mj-lt"/>
              </a:rPr>
              <a:t>DISTANCE</a:t>
            </a:r>
          </a:p>
          <a:p>
            <a:endParaRPr lang="en-US" sz="135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Distance rode or walked by each player </a:t>
            </a:r>
          </a:p>
        </p:txBody>
      </p:sp>
      <p:sp>
        <p:nvSpPr>
          <p:cNvPr id="44" name="Rectangle: Rounded Corners 1">
            <a:extLst>
              <a:ext uri="{FF2B5EF4-FFF2-40B4-BE49-F238E27FC236}">
                <a16:creationId xmlns:a16="http://schemas.microsoft.com/office/drawing/2014/main" id="{A378226F-45EF-C74F-824F-5450E4F6F0A5}"/>
              </a:ext>
            </a:extLst>
          </p:cNvPr>
          <p:cNvSpPr/>
          <p:nvPr/>
        </p:nvSpPr>
        <p:spPr>
          <a:xfrm>
            <a:off x="1515286" y="5667074"/>
            <a:ext cx="6954741" cy="1031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u="sng" dirty="0">
                <a:solidFill>
                  <a:schemeClr val="tx1"/>
                </a:solidFill>
                <a:latin typeface="+mj-lt"/>
              </a:rPr>
              <a:t>DAMAGE</a:t>
            </a:r>
          </a:p>
          <a:p>
            <a:endParaRPr lang="en-US" sz="135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Damage caused by a player to fellow contestants</a:t>
            </a:r>
          </a:p>
        </p:txBody>
      </p:sp>
      <p:sp>
        <p:nvSpPr>
          <p:cNvPr id="52" name="Rectangle: Rounded Corners 1">
            <a:extLst>
              <a:ext uri="{FF2B5EF4-FFF2-40B4-BE49-F238E27FC236}">
                <a16:creationId xmlns:a16="http://schemas.microsoft.com/office/drawing/2014/main" id="{CFE4B733-CB11-6B4C-AB2F-41E7161DD23D}"/>
              </a:ext>
            </a:extLst>
          </p:cNvPr>
          <p:cNvSpPr/>
          <p:nvPr/>
        </p:nvSpPr>
        <p:spPr>
          <a:xfrm>
            <a:off x="1423715" y="1939565"/>
            <a:ext cx="6954741" cy="115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u="sng" dirty="0">
                <a:solidFill>
                  <a:schemeClr val="tx1"/>
                </a:solidFill>
                <a:latin typeface="+mj-lt"/>
              </a:rPr>
              <a:t>SURVIVAL TIME</a:t>
            </a:r>
          </a:p>
          <a:p>
            <a:endParaRPr lang="en-US" sz="135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+mj-lt"/>
              </a:rPr>
              <a:t>Time each player is able to survive over the match</a:t>
            </a:r>
          </a:p>
        </p:txBody>
      </p:sp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Match Characteristics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9314256-32F2-5749-9D16-29874A3D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02" y="2005211"/>
            <a:ext cx="1084082" cy="11269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88914AC-B7F0-5042-A4EB-A55CD11A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6" y="3238690"/>
            <a:ext cx="1084926" cy="12490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02DB97-ED51-7B49-AEE7-390E91733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" y="4584772"/>
            <a:ext cx="936440" cy="1023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35B07-AA82-0D4E-8848-15BA99B7F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39" y="5748846"/>
            <a:ext cx="1154364" cy="10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# of Matches Under Each Type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Frequency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49515E-B84F-734D-90AF-1BBC1325FD89}"/>
              </a:ext>
            </a:extLst>
          </p:cNvPr>
          <p:cNvSpPr/>
          <p:nvPr/>
        </p:nvSpPr>
        <p:spPr>
          <a:xfrm>
            <a:off x="-16727" y="6380684"/>
            <a:ext cx="9177454" cy="3444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u="sng" dirty="0">
                <a:solidFill>
                  <a:schemeClr val="tx1"/>
                </a:solidFill>
                <a:latin typeface="Cambria" panose="02040503050406030204" pitchFamily="18" charset="0"/>
              </a:rPr>
              <a:t>Note:</a:t>
            </a:r>
            <a:r>
              <a:rPr lang="en-US" sz="1200" i="1" dirty="0">
                <a:solidFill>
                  <a:schemeClr val="tx1"/>
                </a:solidFill>
                <a:latin typeface="Cambria" panose="02040503050406030204" pitchFamily="18" charset="0"/>
              </a:rPr>
              <a:t>  Weapon Score is based on Normalized average # of kills per match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19C722-2177-0948-9A00-CDB8CEC489E5}"/>
              </a:ext>
            </a:extLst>
          </p:cNvPr>
          <p:cNvGrpSpPr/>
          <p:nvPr/>
        </p:nvGrpSpPr>
        <p:grpSpPr>
          <a:xfrm>
            <a:off x="3246716" y="5898089"/>
            <a:ext cx="2935820" cy="282020"/>
            <a:chOff x="3234273" y="6265033"/>
            <a:chExt cx="2935820" cy="28202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2CC827-C475-B245-A079-B480CD2D905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B6972-CEA8-4149-AF7A-5C29DDC0DC66}"/>
                </a:ext>
              </a:extLst>
            </p:cNvPr>
            <p:cNvSpPr/>
            <p:nvPr/>
          </p:nvSpPr>
          <p:spPr>
            <a:xfrm>
              <a:off x="3234273" y="629977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Match Type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554715A-49A5-594D-A5D7-95533E42B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r="7890"/>
          <a:stretch/>
        </p:blipFill>
        <p:spPr>
          <a:xfrm>
            <a:off x="859288" y="1858803"/>
            <a:ext cx="7091531" cy="38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9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TOP 10 LETHAL WEAPONS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4363B6-7D87-3E4D-8BE8-2F746883105C}"/>
              </a:ext>
            </a:extLst>
          </p:cNvPr>
          <p:cNvGrpSpPr/>
          <p:nvPr/>
        </p:nvGrpSpPr>
        <p:grpSpPr>
          <a:xfrm>
            <a:off x="1025912" y="1663854"/>
            <a:ext cx="7393259" cy="4324350"/>
            <a:chOff x="1286382" y="298299"/>
            <a:chExt cx="9972322" cy="5132848"/>
          </a:xfrm>
        </p:grpSpPr>
        <p:pic>
          <p:nvPicPr>
            <p:cNvPr id="34" name="Picture 3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A6F58B3-7C71-444C-A90F-8C88733D2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8" t="6207" b="10856"/>
            <a:stretch/>
          </p:blipFill>
          <p:spPr>
            <a:xfrm>
              <a:off x="1286382" y="596958"/>
              <a:ext cx="9972322" cy="4497582"/>
            </a:xfrm>
            <a:prstGeom prst="rect">
              <a:avLst/>
            </a:prstGeom>
          </p:spPr>
        </p:pic>
        <p:pic>
          <p:nvPicPr>
            <p:cNvPr id="35" name="Picture 34" descr="A close up of a weapon&#10;&#10;Description automatically generated">
              <a:extLst>
                <a:ext uri="{FF2B5EF4-FFF2-40B4-BE49-F238E27FC236}">
                  <a16:creationId xmlns:a16="http://schemas.microsoft.com/office/drawing/2014/main" id="{14B064B0-136F-8A43-B2B2-EAB7BA51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094475">
              <a:off x="9526754" y="298299"/>
              <a:ext cx="1049358" cy="1049358"/>
            </a:xfrm>
            <a:prstGeom prst="rect">
              <a:avLst/>
            </a:prstGeom>
          </p:spPr>
        </p:pic>
        <p:pic>
          <p:nvPicPr>
            <p:cNvPr id="36" name="Picture 35" descr="A picture containing flying, weapon, gun, outdoor&#10;&#10;Description automatically generated">
              <a:extLst>
                <a:ext uri="{FF2B5EF4-FFF2-40B4-BE49-F238E27FC236}">
                  <a16:creationId xmlns:a16="http://schemas.microsoft.com/office/drawing/2014/main" id="{08A16AB3-CA51-5F42-8A6E-2D5ACCC3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144900">
              <a:off x="7883178" y="863957"/>
              <a:ext cx="891900" cy="891900"/>
            </a:xfrm>
            <a:prstGeom prst="rect">
              <a:avLst/>
            </a:prstGeom>
          </p:spPr>
        </p:pic>
        <p:pic>
          <p:nvPicPr>
            <p:cNvPr id="37" name="Picture 36" descr="A picture containing flying, sky&#10;&#10;Description automatically generated">
              <a:extLst>
                <a:ext uri="{FF2B5EF4-FFF2-40B4-BE49-F238E27FC236}">
                  <a16:creationId xmlns:a16="http://schemas.microsoft.com/office/drawing/2014/main" id="{26690F89-4B4B-9F4A-9315-D7FC3C77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840633">
              <a:off x="6966677" y="1293593"/>
              <a:ext cx="913411" cy="913411"/>
            </a:xfrm>
            <a:prstGeom prst="rect">
              <a:avLst/>
            </a:prstGeom>
          </p:spPr>
        </p:pic>
        <p:pic>
          <p:nvPicPr>
            <p:cNvPr id="45" name="Picture 44" descr="A close up of a gun&#10;&#10;Description automatically generated">
              <a:extLst>
                <a:ext uri="{FF2B5EF4-FFF2-40B4-BE49-F238E27FC236}">
                  <a16:creationId xmlns:a16="http://schemas.microsoft.com/office/drawing/2014/main" id="{CCD32099-EC19-3246-8F57-7C68B5FE6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084322">
              <a:off x="6675618" y="1816683"/>
              <a:ext cx="755905" cy="755905"/>
            </a:xfrm>
            <a:prstGeom prst="rect">
              <a:avLst/>
            </a:prstGeom>
          </p:spPr>
        </p:pic>
        <p:pic>
          <p:nvPicPr>
            <p:cNvPr id="46" name="Picture 45" descr="A close up of a gun&#10;&#10;Description automatically generated">
              <a:extLst>
                <a:ext uri="{FF2B5EF4-FFF2-40B4-BE49-F238E27FC236}">
                  <a16:creationId xmlns:a16="http://schemas.microsoft.com/office/drawing/2014/main" id="{F99F83E0-E2FB-634E-B48E-09E329E8E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92958">
              <a:off x="5127196" y="2290895"/>
              <a:ext cx="727746" cy="727746"/>
            </a:xfrm>
            <a:prstGeom prst="rect">
              <a:avLst/>
            </a:prstGeom>
          </p:spPr>
        </p:pic>
        <p:pic>
          <p:nvPicPr>
            <p:cNvPr id="51" name="Picture 50" descr="A picture containing baseball, gun&#10;&#10;Description automatically generated">
              <a:extLst>
                <a:ext uri="{FF2B5EF4-FFF2-40B4-BE49-F238E27FC236}">
                  <a16:creationId xmlns:a16="http://schemas.microsoft.com/office/drawing/2014/main" id="{74A7DC6F-876E-2A4A-846B-612FCBA7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279811">
              <a:off x="4158900" y="2661014"/>
              <a:ext cx="961137" cy="961137"/>
            </a:xfrm>
            <a:prstGeom prst="rect">
              <a:avLst/>
            </a:prstGeom>
          </p:spPr>
        </p:pic>
        <p:pic>
          <p:nvPicPr>
            <p:cNvPr id="54" name="Picture 53" descr="A picture containing weapon&#10;&#10;Description automatically generated">
              <a:extLst>
                <a:ext uri="{FF2B5EF4-FFF2-40B4-BE49-F238E27FC236}">
                  <a16:creationId xmlns:a16="http://schemas.microsoft.com/office/drawing/2014/main" id="{91C885EA-0ABC-344C-BC45-62CDEA14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061932">
              <a:off x="4174270" y="3113047"/>
              <a:ext cx="901390" cy="90139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69B6152-0F19-0940-A8CB-AF3AA25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9060898">
              <a:off x="4028197" y="3511839"/>
              <a:ext cx="1022472" cy="1022472"/>
            </a:xfrm>
            <a:prstGeom prst="rect">
              <a:avLst/>
            </a:prstGeom>
          </p:spPr>
        </p:pic>
        <p:pic>
          <p:nvPicPr>
            <p:cNvPr id="67" name="Picture 66" descr="A close up of a gun&#10;&#10;Description automatically generated">
              <a:extLst>
                <a:ext uri="{FF2B5EF4-FFF2-40B4-BE49-F238E27FC236}">
                  <a16:creationId xmlns:a16="http://schemas.microsoft.com/office/drawing/2014/main" id="{5DEB9300-F9F5-BC49-8545-E0553514D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9273951">
              <a:off x="3965595" y="4053338"/>
              <a:ext cx="865556" cy="865556"/>
            </a:xfrm>
            <a:prstGeom prst="rect">
              <a:avLst/>
            </a:prstGeom>
          </p:spPr>
        </p:pic>
        <p:pic>
          <p:nvPicPr>
            <p:cNvPr id="68" name="Picture 67" descr="A picture containing player&#10;&#10;Description automatically generated">
              <a:extLst>
                <a:ext uri="{FF2B5EF4-FFF2-40B4-BE49-F238E27FC236}">
                  <a16:creationId xmlns:a16="http://schemas.microsoft.com/office/drawing/2014/main" id="{80A1E390-6584-434E-A6EC-9D0B171C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9137340">
              <a:off x="3745145" y="4408675"/>
              <a:ext cx="1022472" cy="1022472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Weapon Name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49515E-B84F-734D-90AF-1BBC1325FD89}"/>
              </a:ext>
            </a:extLst>
          </p:cNvPr>
          <p:cNvSpPr/>
          <p:nvPr/>
        </p:nvSpPr>
        <p:spPr>
          <a:xfrm>
            <a:off x="-16727" y="6380684"/>
            <a:ext cx="9177454" cy="3444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u="sng" dirty="0">
                <a:solidFill>
                  <a:schemeClr val="tx1"/>
                </a:solidFill>
                <a:latin typeface="Cambria" panose="02040503050406030204" pitchFamily="18" charset="0"/>
              </a:rPr>
              <a:t>Note:</a:t>
            </a:r>
            <a:r>
              <a:rPr lang="en-US" sz="1200" i="1" dirty="0">
                <a:solidFill>
                  <a:schemeClr val="tx1"/>
                </a:solidFill>
                <a:latin typeface="Cambria" panose="02040503050406030204" pitchFamily="18" charset="0"/>
              </a:rPr>
              <a:t>  Weapon Score is based on Normalized average # of kills per match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19C722-2177-0948-9A00-CDB8CEC489E5}"/>
              </a:ext>
            </a:extLst>
          </p:cNvPr>
          <p:cNvGrpSpPr/>
          <p:nvPr/>
        </p:nvGrpSpPr>
        <p:grpSpPr>
          <a:xfrm>
            <a:off x="3246716" y="5898089"/>
            <a:ext cx="2935820" cy="282020"/>
            <a:chOff x="3234273" y="6265033"/>
            <a:chExt cx="2935820" cy="28202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2CC827-C475-B245-A079-B480CD2D905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B6972-CEA8-4149-AF7A-5C29DDC0DC66}"/>
                </a:ext>
              </a:extLst>
            </p:cNvPr>
            <p:cNvSpPr/>
            <p:nvPr/>
          </p:nvSpPr>
          <p:spPr>
            <a:xfrm>
              <a:off x="3234273" y="629977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ambria" panose="02040503050406030204" pitchFamily="18" charset="0"/>
                </a:rPr>
                <a:t>Weapon Score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3C7CE7F-3647-E547-B018-1D1BE410EA12}"/>
              </a:ext>
            </a:extLst>
          </p:cNvPr>
          <p:cNvSpPr/>
          <p:nvPr/>
        </p:nvSpPr>
        <p:spPr>
          <a:xfrm>
            <a:off x="5287970" y="3765010"/>
            <a:ext cx="3229651" cy="1388327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Weapons like </a:t>
            </a:r>
            <a:r>
              <a:rPr lang="en-US" b="1" dirty="0" err="1">
                <a:solidFill>
                  <a:schemeClr val="tx1"/>
                </a:solidFill>
                <a:latin typeface="Cambria" panose="02040503050406030204" pitchFamily="18" charset="0"/>
              </a:rPr>
              <a:t>awm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ambria" panose="02040503050406030204" pitchFamily="18" charset="0"/>
              </a:rPr>
              <a:t>aug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ambria" panose="02040503050406030204" pitchFamily="18" charset="0"/>
              </a:rPr>
              <a:t>groza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are other common weapons used by top 10 players</a:t>
            </a:r>
          </a:p>
        </p:txBody>
      </p:sp>
    </p:spTree>
    <p:extLst>
      <p:ext uri="{BB962C8B-B14F-4D97-AF65-F5344CB8AC3E}">
        <p14:creationId xmlns:p14="http://schemas.microsoft.com/office/powerpoint/2010/main" val="105941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TOP 5 PROPELLER OF ACCIDENTAL SELF KILLS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53FCB7-3815-7C43-8552-713FFEB9B700}"/>
              </a:ext>
            </a:extLst>
          </p:cNvPr>
          <p:cNvGrpSpPr/>
          <p:nvPr/>
        </p:nvGrpSpPr>
        <p:grpSpPr>
          <a:xfrm>
            <a:off x="3068299" y="5797729"/>
            <a:ext cx="3464735" cy="340576"/>
            <a:chOff x="3055856" y="6265033"/>
            <a:chExt cx="3464735" cy="34057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2D5F1D-65B6-6544-874A-6FD6CEA0D393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B00D28-1589-D943-9AA8-379CE2987059}"/>
                </a:ext>
              </a:extLst>
            </p:cNvPr>
            <p:cNvSpPr/>
            <p:nvPr/>
          </p:nvSpPr>
          <p:spPr>
            <a:xfrm>
              <a:off x="3055856" y="6299774"/>
              <a:ext cx="3464735" cy="305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Average # of Self Kills Per Match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59FE2A-B9A8-A643-A7D5-ADC34DDC17B6}"/>
              </a:ext>
            </a:extLst>
          </p:cNvPr>
          <p:cNvGrpSpPr/>
          <p:nvPr/>
        </p:nvGrpSpPr>
        <p:grpSpPr>
          <a:xfrm>
            <a:off x="695326" y="2671625"/>
            <a:ext cx="7981549" cy="2290086"/>
            <a:chOff x="995539" y="1295400"/>
            <a:chExt cx="9817100" cy="2133600"/>
          </a:xfrm>
        </p:grpSpPr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2E5B4EF0-FC82-664E-B8BE-48C2A107E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539" y="1295400"/>
              <a:ext cx="9817100" cy="2133600"/>
            </a:xfrm>
            <a:prstGeom prst="rect">
              <a:avLst/>
            </a:prstGeom>
          </p:spPr>
        </p:pic>
        <p:pic>
          <p:nvPicPr>
            <p:cNvPr id="53" name="Picture 52" descr="A picture containing transport, car&#10;&#10;Description automatically generated">
              <a:extLst>
                <a:ext uri="{FF2B5EF4-FFF2-40B4-BE49-F238E27FC236}">
                  <a16:creationId xmlns:a16="http://schemas.microsoft.com/office/drawing/2014/main" id="{88A79764-7024-0345-ADBB-4C4122063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2344" y="1408290"/>
              <a:ext cx="726722" cy="384170"/>
            </a:xfrm>
            <a:prstGeom prst="rect">
              <a:avLst/>
            </a:prstGeom>
          </p:spPr>
        </p:pic>
        <p:pic>
          <p:nvPicPr>
            <p:cNvPr id="72" name="Picture 71" descr="A picture containing yellow, indoor&#10;&#10;Description automatically generated">
              <a:extLst>
                <a:ext uri="{FF2B5EF4-FFF2-40B4-BE49-F238E27FC236}">
                  <a16:creationId xmlns:a16="http://schemas.microsoft.com/office/drawing/2014/main" id="{004FC75C-450D-9147-A694-FDCD4E17F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9434" y="1773942"/>
              <a:ext cx="495126" cy="495126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FBFB0D6-6E3A-5E45-B2BF-67749E70AA26}"/>
                </a:ext>
              </a:extLst>
            </p:cNvPr>
            <p:cNvSpPr/>
            <p:nvPr/>
          </p:nvSpPr>
          <p:spPr>
            <a:xfrm>
              <a:off x="7944556" y="2692750"/>
              <a:ext cx="349956" cy="327378"/>
            </a:xfrm>
            <a:prstGeom prst="ellipse">
              <a:avLst/>
            </a:prstGeom>
            <a:solidFill>
              <a:srgbClr val="0B8295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 descr="A close up of a motorcycle&#10;&#10;Description automatically generated">
              <a:extLst>
                <a:ext uri="{FF2B5EF4-FFF2-40B4-BE49-F238E27FC236}">
                  <a16:creationId xmlns:a16="http://schemas.microsoft.com/office/drawing/2014/main" id="{D12643B1-60E1-234A-B517-D98BA5123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3484" y="3047646"/>
              <a:ext cx="360051" cy="366538"/>
            </a:xfrm>
            <a:prstGeom prst="rect">
              <a:avLst/>
            </a:prstGeom>
          </p:spPr>
        </p:pic>
        <p:pic>
          <p:nvPicPr>
            <p:cNvPr id="75" name="Picture 74" descr="A close up of a car&#10;&#10;Description automatically generated">
              <a:extLst>
                <a:ext uri="{FF2B5EF4-FFF2-40B4-BE49-F238E27FC236}">
                  <a16:creationId xmlns:a16="http://schemas.microsoft.com/office/drawing/2014/main" id="{51FCC2E5-B444-CA4C-857F-4AE6B7492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986" t="10254" r="14445" b="11316"/>
            <a:stretch/>
          </p:blipFill>
          <p:spPr>
            <a:xfrm>
              <a:off x="7983428" y="2227258"/>
              <a:ext cx="622168" cy="366539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Weapon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3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WINNERS CLUB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53FCB7-3815-7C43-8552-713FFEB9B700}"/>
              </a:ext>
            </a:extLst>
          </p:cNvPr>
          <p:cNvGrpSpPr/>
          <p:nvPr/>
        </p:nvGrpSpPr>
        <p:grpSpPr>
          <a:xfrm>
            <a:off x="3391681" y="5808880"/>
            <a:ext cx="2935820" cy="282020"/>
            <a:chOff x="3234273" y="6265033"/>
            <a:chExt cx="2935820" cy="2820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2D5F1D-65B6-6544-874A-6FD6CEA0D393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B00D28-1589-D943-9AA8-379CE2987059}"/>
                </a:ext>
              </a:extLst>
            </p:cNvPr>
            <p:cNvSpPr/>
            <p:nvPr/>
          </p:nvSpPr>
          <p:spPr>
            <a:xfrm>
              <a:off x="3234273" y="629977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Average # of kills / match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Frequency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EFD2B4-E5FD-9E45-8A90-B70BBB32A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7"/>
          <a:stretch/>
        </p:blipFill>
        <p:spPr>
          <a:xfrm>
            <a:off x="1011816" y="2018089"/>
            <a:ext cx="7753036" cy="3626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980FC-F31A-6047-91CA-64D6311D3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65">
            <a:off x="2944739" y="1411676"/>
            <a:ext cx="524765" cy="5006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E1EAD3-9D20-3C4D-BB40-0B9B28B3E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48972">
            <a:off x="5644052" y="1374161"/>
            <a:ext cx="524765" cy="5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1094"/>
            <a:ext cx="7886700" cy="994172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9332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1450" y="1000125"/>
            <a:ext cx="88011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Analysis</a:t>
            </a:r>
            <a:b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306466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432552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FEATURE ENGNEERING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5682750" y="3502230"/>
            <a:ext cx="10287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BUILDING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309467" y="3502230"/>
            <a:ext cx="10287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EVALUATION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179178" y="3121420"/>
            <a:ext cx="285251" cy="26148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2806654" y="3111912"/>
            <a:ext cx="280497" cy="28049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4429375" y="3108743"/>
            <a:ext cx="285251" cy="286835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6683221-EFA6-1942-BCD5-E4FFBB81E9BB}"/>
              </a:ext>
            </a:extLst>
          </p:cNvPr>
          <p:cNvGrpSpPr/>
          <p:nvPr/>
        </p:nvGrpSpPr>
        <p:grpSpPr>
          <a:xfrm>
            <a:off x="6079332" y="3123221"/>
            <a:ext cx="257878" cy="257878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CFA61026-F465-5D45-9F6D-30B3E3C3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8FFF9675-5C6C-C84E-9659-56439D5F1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7AA4CE14-C209-41CE-921E-66B14B54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955" y="3084259"/>
            <a:ext cx="379301" cy="379301"/>
          </a:xfrm>
          <a:prstGeom prst="rect">
            <a:avLst/>
          </a:prstGeom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2AA1DA1C-F5F0-8341-AC1E-4F92999B370E}"/>
              </a:ext>
            </a:extLst>
          </p:cNvPr>
          <p:cNvSpPr/>
          <p:nvPr/>
        </p:nvSpPr>
        <p:spPr>
          <a:xfrm>
            <a:off x="0" y="1434905"/>
            <a:ext cx="9144000" cy="38915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WINNERS CLUB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53FCB7-3815-7C43-8552-713FFEB9B700}"/>
              </a:ext>
            </a:extLst>
          </p:cNvPr>
          <p:cNvGrpSpPr/>
          <p:nvPr/>
        </p:nvGrpSpPr>
        <p:grpSpPr>
          <a:xfrm>
            <a:off x="3391681" y="5808880"/>
            <a:ext cx="2935820" cy="282020"/>
            <a:chOff x="3234273" y="6265033"/>
            <a:chExt cx="2935820" cy="2820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2D5F1D-65B6-6544-874A-6FD6CEA0D393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B00D28-1589-D943-9AA8-379CE2987059}"/>
                </a:ext>
              </a:extLst>
            </p:cNvPr>
            <p:cNvSpPr/>
            <p:nvPr/>
          </p:nvSpPr>
          <p:spPr>
            <a:xfrm>
              <a:off x="3234273" y="629977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Average damage / match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E740A1-D40C-914D-A749-69B708D0A8E6}"/>
              </a:ext>
            </a:extLst>
          </p:cNvPr>
          <p:cNvGrpSpPr/>
          <p:nvPr/>
        </p:nvGrpSpPr>
        <p:grpSpPr>
          <a:xfrm rot="16200000">
            <a:off x="-874069" y="3701517"/>
            <a:ext cx="2935820" cy="255189"/>
            <a:chOff x="3234273" y="6009844"/>
            <a:chExt cx="2935820" cy="25518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F900FB-9338-B840-87E2-E43941D41208}"/>
                </a:ext>
              </a:extLst>
            </p:cNvPr>
            <p:cNvCxnSpPr/>
            <p:nvPr/>
          </p:nvCxnSpPr>
          <p:spPr>
            <a:xfrm>
              <a:off x="3569583" y="6265033"/>
              <a:ext cx="22900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5A4C28-7397-C14D-8430-87EB850C33D1}"/>
                </a:ext>
              </a:extLst>
            </p:cNvPr>
            <p:cNvSpPr/>
            <p:nvPr/>
          </p:nvSpPr>
          <p:spPr>
            <a:xfrm>
              <a:off x="3234273" y="6009844"/>
              <a:ext cx="2935820" cy="247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Frequency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980FC-F31A-6047-91CA-64D6311D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65">
            <a:off x="2944739" y="1411676"/>
            <a:ext cx="524765" cy="5006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E1EAD3-9D20-3C4D-BB40-0B9B28B3E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48972">
            <a:off x="5644052" y="1374161"/>
            <a:ext cx="524765" cy="500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321502-1FB2-BA45-907C-6B7DDD78B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2" b="5308"/>
          <a:stretch/>
        </p:blipFill>
        <p:spPr>
          <a:xfrm>
            <a:off x="805833" y="2046846"/>
            <a:ext cx="7747148" cy="37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737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Project_Analysis_Presentation Pack.potx" id="{AC7781D2-6DCE-4385-A2F9-141B95078B19}" vid="{C6C96076-4D51-4042-A342-A7D2AA3703F5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451</Words>
  <Application>Microsoft Macintosh PowerPoint</Application>
  <PresentationFormat>On-screen Show (4:3)</PresentationFormat>
  <Paragraphs>143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</vt:lpstr>
      <vt:lpstr>Century Gothic</vt:lpstr>
      <vt:lpstr>Rockwell</vt:lpstr>
      <vt:lpstr>Rockwell Condensed</vt:lpstr>
      <vt:lpstr>Rockwell Extra Bold</vt:lpstr>
      <vt:lpstr>Segoe UI Light</vt:lpstr>
      <vt:lpstr>Wingdings</vt:lpstr>
      <vt:lpstr>Office Theme</vt:lpstr>
      <vt:lpstr>Wood Type</vt:lpstr>
      <vt:lpstr>PowerPoint Presentation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2019-02-16T17:02:43Z</dcterms:created>
  <dcterms:modified xsi:type="dcterms:W3CDTF">2019-04-14T04:09:28Z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